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63" r:id="rId3"/>
    <p:sldId id="264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62" r:id="rId18"/>
    <p:sldId id="282" r:id="rId19"/>
    <p:sldId id="281" r:id="rId20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NanumGothic ExtraBold" panose="020D0604000000000000" pitchFamily="34" charset="-127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/>
    <p:restoredTop sz="84409"/>
  </p:normalViewPr>
  <p:slideViewPr>
    <p:cSldViewPr snapToGrid="0">
      <p:cViewPr>
        <p:scale>
          <a:sx n="158" d="100"/>
          <a:sy n="158" d="100"/>
        </p:scale>
        <p:origin x="193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86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36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569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84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170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95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275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746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20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41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59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7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40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41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947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0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75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228809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altLang="ko" sz="2500" b="1" dirty="0">
                <a:solidFill>
                  <a:srgbClr val="19264B"/>
                </a:solidFill>
              </a:rPr>
              <a:t>MLP-Mixer: An all-MLP Architecture for Vision </a:t>
            </a:r>
          </a:p>
          <a:p>
            <a:pPr lvl="0">
              <a:lnSpc>
                <a:spcPct val="115000"/>
              </a:lnSpc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5.15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김민규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3756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3) </a:t>
            </a:r>
            <a:r>
              <a:rPr lang="en" altLang="ko-Kore-KR" dirty="0"/>
              <a:t>Classify by using Header - </a:t>
            </a:r>
            <a:r>
              <a:rPr lang="en" altLang="ko-Kore-KR" dirty="0">
                <a:latin typeface="+mn-ea"/>
              </a:rPr>
              <a:t>Implementation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C94023-3D98-A5DE-479E-95CB7A2A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28" y="1816766"/>
            <a:ext cx="3896203" cy="17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5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640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4) </a:t>
            </a:r>
            <a:r>
              <a:rPr lang="en" altLang="ko-Kore-KR" dirty="0"/>
              <a:t>MLP Mixer - </a:t>
            </a:r>
            <a:r>
              <a:rPr lang="en" altLang="ko-Kore-KR" dirty="0">
                <a:latin typeface="+mn-ea"/>
              </a:rPr>
              <a:t>Implementation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50FC81-67E2-72BC-7EAA-D6CAE8D0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88" y="1709383"/>
            <a:ext cx="3826589" cy="34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1994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4) </a:t>
            </a:r>
            <a:r>
              <a:rPr lang="en" altLang="ko-Kore-KR" dirty="0"/>
              <a:t>MLP Mixer - Train</a:t>
            </a:r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3A6592-3CB5-D5D7-D6A8-B0E80A00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31" y="1727151"/>
            <a:ext cx="4762344" cy="30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Set up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6218D-3140-5811-7837-238B8AD2B2A7}"/>
              </a:ext>
            </a:extLst>
          </p:cNvPr>
          <p:cNvSpPr txBox="1"/>
          <p:nvPr/>
        </p:nvSpPr>
        <p:spPr>
          <a:xfrm>
            <a:off x="1655966" y="1678176"/>
            <a:ext cx="43957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Model</a:t>
            </a:r>
            <a:r>
              <a:rPr lang="en" altLang="ko-Kore-KR" dirty="0"/>
              <a:t> : </a:t>
            </a:r>
            <a:r>
              <a:rPr lang="en" altLang="ko-Kore-KR" dirty="0" err="1"/>
              <a:t>normal_CNN</a:t>
            </a:r>
            <a:r>
              <a:rPr lang="en" altLang="ko-Kore-KR" dirty="0"/>
              <a:t>, </a:t>
            </a:r>
            <a:r>
              <a:rPr lang="en" altLang="ko-Kore-KR" dirty="0" err="1"/>
              <a:t>Residual_CNN</a:t>
            </a:r>
            <a:r>
              <a:rPr lang="en" altLang="ko-Kore-KR" dirty="0"/>
              <a:t>, MLP-Mixer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Dataset : CIFAR-10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6437285-A1AC-B923-F4C3-49D12C95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83" y="1994846"/>
            <a:ext cx="5836170" cy="1073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C1E3E2-E7DB-64B2-8957-B74C6FFC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4447" y="3494057"/>
            <a:ext cx="4198139" cy="90305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6688D3C-069F-679D-7B08-0A95F6FA1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07" y="2502979"/>
            <a:ext cx="2357514" cy="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Set up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6218D-3140-5811-7837-238B8AD2B2A7}"/>
              </a:ext>
            </a:extLst>
          </p:cNvPr>
          <p:cNvSpPr txBox="1"/>
          <p:nvPr/>
        </p:nvSpPr>
        <p:spPr>
          <a:xfrm>
            <a:off x="1655966" y="1678176"/>
            <a:ext cx="30700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Model’s parameter</a:t>
            </a: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Optimizer  = Adam, Epoch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Metric : Top-1 Accuracy, Loss</a:t>
            </a:r>
            <a:endParaRPr lang="en" altLang="ko-Kore-KR" dirty="0">
              <a:latin typeface="+mn-ea"/>
              <a:ea typeface="+mn-ea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938C0EE-3BE1-DBD3-DA6A-73151567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21" y="1916012"/>
            <a:ext cx="1667680" cy="15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ore-KR" dirty="0">
                <a:latin typeface="+mn-ea"/>
                <a:ea typeface="+mn-ea"/>
              </a:rPr>
              <a:t>2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Result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BD9F9-513D-6D24-694D-0DE201BE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265" y="1659364"/>
            <a:ext cx="2618309" cy="1478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BA2010-3901-2F38-4F9E-76789659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23544" y="1659364"/>
            <a:ext cx="2618308" cy="1478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A00A8F-00A7-899E-8D9C-D5397BC01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55265" y="3187871"/>
            <a:ext cx="2618308" cy="1478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97B9D3-FB67-102A-35CA-347DB6A7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23544" y="3187871"/>
            <a:ext cx="2626566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1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6510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ore-KR" dirty="0">
                <a:latin typeface="+mn-ea"/>
                <a:ea typeface="+mn-ea"/>
              </a:rPr>
              <a:t>3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Conclusion : </a:t>
            </a:r>
            <a:r>
              <a:rPr lang="en" altLang="ko-Kore-KR" dirty="0" err="1"/>
              <a:t>normal_cnn</a:t>
            </a:r>
            <a:r>
              <a:rPr lang="ko-KR" altLang="en-US" dirty="0"/>
              <a:t>이 제일 좋은 성능을 보여준다 </a:t>
            </a:r>
            <a:r>
              <a:rPr lang="en-US" altLang="ko-KR" dirty="0"/>
              <a:t>=&gt;</a:t>
            </a:r>
            <a:r>
              <a:rPr lang="ko-KR" altLang="en-US" dirty="0"/>
              <a:t> 이유를 생각해보자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5FB54-EB75-FD47-07E8-A9050D1CF6F5}"/>
              </a:ext>
            </a:extLst>
          </p:cNvPr>
          <p:cNvSpPr txBox="1"/>
          <p:nvPr/>
        </p:nvSpPr>
        <p:spPr>
          <a:xfrm>
            <a:off x="1655966" y="1678176"/>
            <a:ext cx="764023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1.</a:t>
            </a:r>
            <a:r>
              <a:rPr lang="ko-KR" altLang="en-US" sz="1000" b="1" dirty="0">
                <a:latin typeface="+mn-ea"/>
                <a:ea typeface="+mn-ea"/>
              </a:rPr>
              <a:t> 사전학습을 수행하지 않았다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논문에 적힌 실험 방식은 </a:t>
            </a:r>
            <a:r>
              <a:rPr lang="en-US" altLang="ko-KR" sz="1000" dirty="0">
                <a:latin typeface="+mn-ea"/>
                <a:ea typeface="+mn-ea"/>
              </a:rPr>
              <a:t>'</a:t>
            </a:r>
            <a:r>
              <a:rPr lang="ko-KR" altLang="en-US" sz="1000" dirty="0">
                <a:latin typeface="+mn-ea"/>
                <a:ea typeface="+mn-ea"/>
              </a:rPr>
              <a:t>사전학습 </a:t>
            </a:r>
            <a:r>
              <a:rPr lang="en-US" altLang="ko-KR" sz="1000" dirty="0">
                <a:latin typeface="+mn-ea"/>
                <a:ea typeface="+mn-ea"/>
              </a:rPr>
              <a:t>-&gt; </a:t>
            </a:r>
            <a:r>
              <a:rPr lang="en" altLang="ko-KR" sz="1000" dirty="0">
                <a:latin typeface="+mn-ea"/>
                <a:ea typeface="+mn-ea"/>
              </a:rPr>
              <a:t>fine tuning＇</a:t>
            </a:r>
            <a:r>
              <a:rPr lang="ko-KR" altLang="en-US" sz="1000" dirty="0">
                <a:latin typeface="+mn-ea"/>
                <a:ea typeface="+mn-ea"/>
              </a:rPr>
              <a:t>이었으나 지금은 </a:t>
            </a:r>
            <a:r>
              <a:rPr lang="en" altLang="ko-KR" sz="1000" dirty="0">
                <a:latin typeface="+mn-ea"/>
                <a:ea typeface="+mn-ea"/>
              </a:rPr>
              <a:t>scratch</a:t>
            </a:r>
            <a:r>
              <a:rPr lang="ko-KR" altLang="en-US" sz="1000" dirty="0" err="1">
                <a:latin typeface="+mn-ea"/>
                <a:ea typeface="+mn-ea"/>
              </a:rPr>
              <a:t>부터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" altLang="ko-KR" sz="1000" dirty="0">
                <a:latin typeface="+mn-ea"/>
                <a:ea typeface="+mn-ea"/>
              </a:rPr>
              <a:t>CIFAR</a:t>
            </a:r>
            <a:r>
              <a:rPr lang="ko-KR" altLang="en-US" sz="1000" dirty="0" err="1">
                <a:latin typeface="+mn-ea"/>
                <a:ea typeface="+mn-ea"/>
              </a:rPr>
              <a:t>를</a:t>
            </a:r>
            <a:r>
              <a:rPr lang="ko-KR" altLang="en-US" sz="1000" dirty="0">
                <a:latin typeface="+mn-ea"/>
                <a:ea typeface="+mn-ea"/>
              </a:rPr>
              <a:t> 학습시킴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-US" altLang="ko-KR" sz="1000" dirty="0">
                <a:latin typeface="+mn-ea"/>
                <a:ea typeface="+mn-ea"/>
              </a:rPr>
              <a:t>=&gt;</a:t>
            </a:r>
            <a:r>
              <a:rPr lang="ko-KR" altLang="en-US" sz="1000" dirty="0">
                <a:latin typeface="+mn-ea"/>
                <a:ea typeface="+mn-ea"/>
              </a:rPr>
              <a:t>사전학습의 역할은 꽤 크기 때문에 사전학습을 하지 않은 점이 결과에 많은 영향을 미쳤다고 판단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2. parameter</a:t>
            </a:r>
            <a:r>
              <a:rPr lang="ko-KR" altLang="en-US" sz="1000" b="1" dirty="0">
                <a:latin typeface="+mn-ea"/>
                <a:ea typeface="+mn-ea"/>
              </a:rPr>
              <a:t>개수에 맞는 적절한 학습환경을 설정하지 않음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실험의 간편성을 위해 고정된 학습 환경에서 </a:t>
            </a:r>
            <a:r>
              <a:rPr lang="en-US" altLang="ko-KR" sz="1000" dirty="0">
                <a:latin typeface="+mn-ea"/>
                <a:ea typeface="+mn-ea"/>
              </a:rPr>
              <a:t>6</a:t>
            </a:r>
            <a:r>
              <a:rPr lang="ko-KR" altLang="en-US" sz="1000" dirty="0">
                <a:latin typeface="+mn-ea"/>
                <a:ea typeface="+mn-ea"/>
              </a:rPr>
              <a:t>개 네트워크를 학습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이 때 설정한 학습환경이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적합한 </a:t>
            </a:r>
            <a:r>
              <a:rPr lang="ko-KR" altLang="en-US" sz="1000" dirty="0" err="1">
                <a:latin typeface="+mn-ea"/>
                <a:ea typeface="+mn-ea"/>
              </a:rPr>
              <a:t>학습환경이었기</a:t>
            </a:r>
            <a:r>
              <a:rPr lang="ko-KR" altLang="en-US" sz="1000" dirty="0">
                <a:latin typeface="+mn-ea"/>
                <a:ea typeface="+mn-ea"/>
              </a:rPr>
              <a:t> 때문에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가장 적합한 결과가 나왔다고 추측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3.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" altLang="ko-KR" sz="1000" b="1" dirty="0">
                <a:latin typeface="+mn-ea"/>
                <a:ea typeface="+mn-ea"/>
              </a:rPr>
              <a:t>parameter </a:t>
            </a:r>
            <a:r>
              <a:rPr lang="ko-KR" altLang="en-US" sz="1000" b="1" dirty="0">
                <a:latin typeface="+mn-ea"/>
                <a:ea typeface="+mn-ea"/>
              </a:rPr>
              <a:t>개수가 너무 적음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R" sz="1000" dirty="0">
                <a:latin typeface="+mn-ea"/>
                <a:ea typeface="+mn-ea"/>
              </a:rPr>
              <a:t>r</a:t>
            </a:r>
            <a:r>
              <a:rPr lang="en" altLang="ko-Kore-KR" sz="1000" dirty="0">
                <a:latin typeface="+mn-ea"/>
                <a:ea typeface="+mn-ea"/>
              </a:rPr>
              <a:t>es</a:t>
            </a:r>
            <a:r>
              <a:rPr lang="en-US" altLang="ko-Kore-KR" sz="1000" dirty="0" err="1">
                <a:latin typeface="+mn-ea"/>
                <a:ea typeface="+mn-ea"/>
              </a:rPr>
              <a:t>idual_cnn</a:t>
            </a:r>
            <a:r>
              <a:rPr lang="ko-KR" altLang="en-US" sz="1000" dirty="0">
                <a:latin typeface="+mn-ea"/>
                <a:ea typeface="+mn-ea"/>
              </a:rPr>
              <a:t>이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밀리는 것을 보며 확신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en" altLang="ko-Kore-KR" sz="1000" dirty="0" err="1">
                <a:latin typeface="+mn-ea"/>
                <a:ea typeface="+mn-ea"/>
              </a:rPr>
              <a:t>ResNet</a:t>
            </a:r>
            <a:r>
              <a:rPr lang="ko-KR" altLang="en-US" sz="1000" dirty="0">
                <a:latin typeface="+mn-ea"/>
                <a:ea typeface="+mn-ea"/>
              </a:rPr>
              <a:t>이 빛을 발하는 순간은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ore-KR" sz="1000" dirty="0">
                <a:latin typeface="+mn-ea"/>
                <a:ea typeface="+mn-ea"/>
              </a:rPr>
              <a:t>ImageNet</a:t>
            </a:r>
            <a:r>
              <a:rPr lang="ko-KR" altLang="en-US" sz="1000" dirty="0">
                <a:latin typeface="+mn-ea"/>
                <a:ea typeface="+mn-ea"/>
              </a:rPr>
              <a:t>같은 거대 데이터셋으로 학습시키고자 매우 큰 모델을 설계할 경우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en" altLang="ko-Kore-KR" sz="1000" dirty="0" err="1">
                <a:latin typeface="+mn-ea"/>
                <a:ea typeface="+mn-ea"/>
              </a:rPr>
              <a:t>ResNet</a:t>
            </a:r>
            <a:r>
              <a:rPr lang="ko-KR" altLang="en-US" sz="1000" dirty="0">
                <a:latin typeface="+mn-ea"/>
                <a:ea typeface="+mn-ea"/>
              </a:rPr>
              <a:t>이 제안된 이유는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너무 많은 레이어를 가지는 네트워크로 학습을 시킬 때 </a:t>
            </a:r>
            <a:r>
              <a:rPr lang="ko-KR" altLang="en-US" sz="1000" dirty="0" err="1">
                <a:latin typeface="+mn-ea"/>
                <a:ea typeface="+mn-ea"/>
              </a:rPr>
              <a:t>역전파</a:t>
            </a:r>
            <a:r>
              <a:rPr lang="ko-KR" altLang="en-US" sz="1000" dirty="0">
                <a:latin typeface="+mn-ea"/>
                <a:ea typeface="+mn-ea"/>
              </a:rPr>
              <a:t> 과정에서 레이어를 거칠 때마다 </a:t>
            </a:r>
            <a:r>
              <a:rPr lang="en" altLang="ko-Kore-KR" sz="1000" dirty="0">
                <a:latin typeface="+mn-ea"/>
                <a:ea typeface="+mn-ea"/>
              </a:rPr>
              <a:t>gradient</a:t>
            </a:r>
            <a:r>
              <a:rPr lang="ko-KR" altLang="en-US" sz="1000" dirty="0">
                <a:latin typeface="+mn-ea"/>
                <a:ea typeface="+mn-ea"/>
              </a:rPr>
              <a:t>가 조금씩 사라지는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문제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로 인해 모든 레이어가 학습이 안되는 현상을 방지하고자 제안된 것인데 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소실이 나오려면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사용하는 레이어의 개수가 엄청 </a:t>
            </a:r>
            <a:r>
              <a:rPr lang="ko-KR" altLang="en-US" sz="1000" dirty="0" err="1">
                <a:latin typeface="+mn-ea"/>
                <a:ea typeface="+mn-ea"/>
              </a:rPr>
              <a:t>많아야함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 err="1">
                <a:latin typeface="+mn-ea"/>
                <a:ea typeface="+mn-ea"/>
              </a:rPr>
              <a:t>이말은</a:t>
            </a:r>
            <a:r>
              <a:rPr lang="ko-KR" altLang="en-US" sz="1000" dirty="0">
                <a:latin typeface="+mn-ea"/>
                <a:ea typeface="+mn-ea"/>
              </a:rPr>
              <a:t> 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학습시킬 </a:t>
            </a:r>
            <a:r>
              <a:rPr lang="en" altLang="ko-Kore-KR" sz="1000" dirty="0">
                <a:latin typeface="+mn-ea"/>
                <a:ea typeface="+mn-ea"/>
              </a:rPr>
              <a:t>parameter</a:t>
            </a:r>
            <a:r>
              <a:rPr lang="ko-KR" altLang="en-US" sz="1000" dirty="0">
                <a:latin typeface="+mn-ea"/>
                <a:ea typeface="+mn-ea"/>
              </a:rPr>
              <a:t>가 아주 많아야 함을 의미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이번에 수행한 실험은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소실이 일어날만큼 네트워크들이 크지 않았기에 기본적인 방식의 </a:t>
            </a:r>
            <a:r>
              <a:rPr lang="en" altLang="ko-Kore-KR" sz="1000" dirty="0" err="1">
                <a:latin typeface="+mn-ea"/>
                <a:ea typeface="+mn-ea"/>
              </a:rPr>
              <a:t>cnn</a:t>
            </a:r>
            <a:r>
              <a:rPr lang="ko-KR" altLang="en-US" sz="1000" dirty="0">
                <a:latin typeface="+mn-ea"/>
                <a:ea typeface="+mn-ea"/>
              </a:rPr>
              <a:t>이 별다른 무리 없이 높은 성능을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보여줄 수 있어 가장 높은 성능을 </a:t>
            </a:r>
            <a:r>
              <a:rPr lang="ko-KR" altLang="en-US" sz="1000" dirty="0" err="1">
                <a:latin typeface="+mn-ea"/>
                <a:ea typeface="+mn-ea"/>
              </a:rPr>
              <a:t>기록한게</a:t>
            </a:r>
            <a:r>
              <a:rPr lang="ko-KR" altLang="en-US" sz="1000" dirty="0">
                <a:latin typeface="+mn-ea"/>
                <a:ea typeface="+mn-ea"/>
              </a:rPr>
              <a:t> 아닌가 생각됨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08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Conclusions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14D14-C7EF-7F7F-AD27-FD35F43EC072}"/>
              </a:ext>
            </a:extLst>
          </p:cNvPr>
          <p:cNvSpPr txBox="1"/>
          <p:nvPr/>
        </p:nvSpPr>
        <p:spPr>
          <a:xfrm>
            <a:off x="1655966" y="1258007"/>
            <a:ext cx="75055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 very simple architecture for vision. But it is as good as existing state-of-the-art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MLP</a:t>
            </a:r>
            <a:r>
              <a:rPr lang="en-US" altLang="ko-KR" dirty="0"/>
              <a:t>’</a:t>
            </a:r>
            <a:r>
              <a:rPr lang="ko-KR" altLang="en-US" dirty="0"/>
              <a:t>만</a:t>
            </a:r>
            <a:r>
              <a:rPr lang="en-US" altLang="ko-KR" dirty="0"/>
              <a:t>’</a:t>
            </a:r>
            <a:r>
              <a:rPr lang="ko-KR" altLang="en-US" dirty="0"/>
              <a:t> 가지고 </a:t>
            </a:r>
            <a:r>
              <a:rPr lang="en-US" altLang="ko-KR" dirty="0"/>
              <a:t>vision</a:t>
            </a:r>
            <a:r>
              <a:rPr lang="ko-KR" altLang="en-US" dirty="0"/>
              <a:t>의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아주 잘 수행할 수 있다는 것을 보여줌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MLP</a:t>
            </a:r>
            <a:r>
              <a:rPr lang="ko-Kore-KR" altLang="en-US" dirty="0"/>
              <a:t>로</a:t>
            </a:r>
            <a:r>
              <a:rPr lang="ko-KR" altLang="en-US" dirty="0"/>
              <a:t> </a:t>
            </a:r>
            <a:r>
              <a:rPr lang="en-US" altLang="ko-KR" dirty="0"/>
              <a:t>CNN,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등 다른 종류의 네트워크가 연산하는 방식을 따라했다는 생각이 든다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논문도 꽤 간단하고 구현도 쉬워서 한 번은 </a:t>
            </a:r>
            <a:r>
              <a:rPr lang="ko-KR" altLang="en-US" dirty="0" err="1"/>
              <a:t>읽어보길</a:t>
            </a:r>
            <a:r>
              <a:rPr lang="ko-KR" altLang="en-US" dirty="0"/>
              <a:t> 추천</a:t>
            </a:r>
            <a:r>
              <a:rPr lang="en-US" altLang="ko-KR" dirty="0"/>
              <a:t>.</a:t>
            </a: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3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자세한 내용은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07D19-7B85-E6FF-8468-6842473C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89" y="1184272"/>
            <a:ext cx="4083536" cy="330544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C2E5754-2F20-2E15-2B3E-C4EBAE816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3" y="1571675"/>
            <a:ext cx="3984811" cy="25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5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34E2C-5DDB-98A9-190C-B2065A47A195}"/>
              </a:ext>
            </a:extLst>
          </p:cNvPr>
          <p:cNvSpPr txBox="1"/>
          <p:nvPr/>
        </p:nvSpPr>
        <p:spPr>
          <a:xfrm>
            <a:off x="3883047" y="2248584"/>
            <a:ext cx="272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/>
              <a:t>감사합니다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321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Introduction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4586C-F379-5847-9CF2-57D560DE5727}"/>
              </a:ext>
            </a:extLst>
          </p:cNvPr>
          <p:cNvSpPr txBox="1"/>
          <p:nvPr/>
        </p:nvSpPr>
        <p:spPr>
          <a:xfrm>
            <a:off x="1408975" y="941900"/>
            <a:ext cx="4919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Propose MLP-Mixer architecture, based entirely on 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Despite its simplicity, Mixer attains competitive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falls slightly short of specialized CNN architectures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40650-3262-146E-4EEC-3772F469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519" y="2207897"/>
            <a:ext cx="4270925" cy="24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4016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1) Change Image to Tokens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DA824-09B5-D36A-74E9-2993FAF7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2463604"/>
            <a:ext cx="4166211" cy="2425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15C403-83A3-7730-7AA4-1509D0AAFA20}"/>
              </a:ext>
            </a:extLst>
          </p:cNvPr>
          <p:cNvSpPr/>
          <p:nvPr/>
        </p:nvSpPr>
        <p:spPr>
          <a:xfrm>
            <a:off x="1840675" y="4269187"/>
            <a:ext cx="2618509" cy="605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4CC8870-3F6A-E53B-C11B-5233CF2142A8}"/>
              </a:ext>
            </a:extLst>
          </p:cNvPr>
          <p:cNvSpPr/>
          <p:nvPr/>
        </p:nvSpPr>
        <p:spPr>
          <a:xfrm rot="16200000">
            <a:off x="3072745" y="4867406"/>
            <a:ext cx="154368" cy="2137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4F3922-BAE0-B126-587E-2AF8543B1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886" y="2694882"/>
            <a:ext cx="2490684" cy="18771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065C35-21FA-3198-5085-376437A4B302}"/>
              </a:ext>
            </a:extLst>
          </p:cNvPr>
          <p:cNvSpPr/>
          <p:nvPr/>
        </p:nvSpPr>
        <p:spPr>
          <a:xfrm>
            <a:off x="6074228" y="3978242"/>
            <a:ext cx="2423342" cy="59376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33F92EF-A042-E327-1061-AD1DD252DE21}"/>
              </a:ext>
            </a:extLst>
          </p:cNvPr>
          <p:cNvSpPr/>
          <p:nvPr/>
        </p:nvSpPr>
        <p:spPr>
          <a:xfrm rot="16200000">
            <a:off x="7207725" y="4573615"/>
            <a:ext cx="156347" cy="21375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432B0-7520-1505-D96F-6112BE6C7D34}"/>
              </a:ext>
            </a:extLst>
          </p:cNvPr>
          <p:cNvSpPr txBox="1"/>
          <p:nvPr/>
        </p:nvSpPr>
        <p:spPr>
          <a:xfrm>
            <a:off x="1655966" y="1678176"/>
            <a:ext cx="67938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takes as input a sequence of </a:t>
            </a:r>
            <a:r>
              <a:rPr lang="en" altLang="ko-Kore-KR" b="1" dirty="0"/>
              <a:t>S non-overlapping image patches(size : p </a:t>
            </a:r>
            <a:r>
              <a:rPr lang="en-US" altLang="ko-Kore-KR" b="1" dirty="0"/>
              <a:t>x p)</a:t>
            </a:r>
            <a:r>
              <a:rPr lang="en" altLang="ko-Kore-KR" dirty="0"/>
              <a:t>, </a:t>
            </a:r>
            <a:br>
              <a:rPr lang="en" altLang="ko-Kore-KR" dirty="0"/>
            </a:br>
            <a:r>
              <a:rPr lang="en" altLang="ko-Kore-KR" dirty="0"/>
              <a:t>each one projected to a </a:t>
            </a:r>
            <a:r>
              <a:rPr lang="en" altLang="ko-Kore-KR" b="1" dirty="0"/>
              <a:t>desired </a:t>
            </a:r>
            <a:r>
              <a:rPr lang="en" altLang="ko-Kore-KR" b="1" i="1" dirty="0"/>
              <a:t>hidden dimension </a:t>
            </a:r>
            <a:r>
              <a:rPr lang="en" altLang="ko-Kore-KR" b="1" dirty="0"/>
              <a:t>C (tokens)</a:t>
            </a:r>
            <a:r>
              <a:rPr lang="en" altLang="ko-Kore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Image = (H x W), S = HW/(P^2)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552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38731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1) Change Image to Tokens – Implementation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99" y="1819409"/>
            <a:ext cx="6638304" cy="15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7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2) linearly projected with the same projection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07476-1D68-64F1-7F93-A33D1B75C22F}"/>
              </a:ext>
            </a:extLst>
          </p:cNvPr>
          <p:cNvSpPr txBox="1"/>
          <p:nvPr/>
        </p:nvSpPr>
        <p:spPr>
          <a:xfrm>
            <a:off x="1655966" y="1678176"/>
            <a:ext cx="4233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token-mixing MLP : shared across all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channel-mixing MLP : shared across all rows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02ED789-9AD7-2FDB-5421-8BD42371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00" y="3055623"/>
            <a:ext cx="6116664" cy="12131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A43500-21A5-658C-9830-B888EFC77DAC}"/>
              </a:ext>
            </a:extLst>
          </p:cNvPr>
          <p:cNvSpPr/>
          <p:nvPr/>
        </p:nvSpPr>
        <p:spPr>
          <a:xfrm>
            <a:off x="2054431" y="3010395"/>
            <a:ext cx="4310182" cy="1258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FDBA5F-674E-ED0B-47B6-952D921159AA}"/>
              </a:ext>
            </a:extLst>
          </p:cNvPr>
          <p:cNvSpPr/>
          <p:nvPr/>
        </p:nvSpPr>
        <p:spPr>
          <a:xfrm>
            <a:off x="6388376" y="3010394"/>
            <a:ext cx="1657156" cy="125838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BC042-DFE9-9E3F-489F-70672116D0BC}"/>
              </a:ext>
            </a:extLst>
          </p:cNvPr>
          <p:cNvSpPr txBox="1"/>
          <p:nvPr/>
        </p:nvSpPr>
        <p:spPr>
          <a:xfrm>
            <a:off x="3610201" y="4228144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Token-mixing MLP</a:t>
            </a:r>
            <a:endParaRPr kumimoji="1" lang="ko-Kore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A1DD41-129D-21D1-4033-3DE349A52CEC}"/>
              </a:ext>
            </a:extLst>
          </p:cNvPr>
          <p:cNvSpPr txBox="1"/>
          <p:nvPr/>
        </p:nvSpPr>
        <p:spPr>
          <a:xfrm>
            <a:off x="6468993" y="4228144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Channel-mixing MLP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CCDDE-B932-4AFF-42A5-ED536340F3F5}"/>
              </a:ext>
            </a:extLst>
          </p:cNvPr>
          <p:cNvSpPr/>
          <p:nvPr/>
        </p:nvSpPr>
        <p:spPr>
          <a:xfrm>
            <a:off x="3473532" y="3562597"/>
            <a:ext cx="682832" cy="184068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BCFC260B-1FBB-E3C2-B544-0C03F4F78CD1}"/>
              </a:ext>
            </a:extLst>
          </p:cNvPr>
          <p:cNvSpPr/>
          <p:nvPr/>
        </p:nvSpPr>
        <p:spPr>
          <a:xfrm rot="5400000">
            <a:off x="3499018" y="3151626"/>
            <a:ext cx="652032" cy="13273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5319-0757-0DF3-5DBE-B9CB1578FAE3}"/>
              </a:ext>
            </a:extLst>
          </p:cNvPr>
          <p:cNvSpPr txBox="1"/>
          <p:nvPr/>
        </p:nvSpPr>
        <p:spPr>
          <a:xfrm>
            <a:off x="1742986" y="2680589"/>
            <a:ext cx="4164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[1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2</a:t>
            </a:r>
            <a:r>
              <a:rPr kumimoji="1" lang="en-US" altLang="ko-Kore-KR" sz="800" baseline="30000" dirty="0"/>
              <a:t>nd </a:t>
            </a:r>
            <a:r>
              <a:rPr kumimoji="1" lang="en-US" altLang="ko-Kore-KR" sz="800" dirty="0"/>
              <a:t>token, 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3</a:t>
            </a:r>
            <a:r>
              <a:rPr kumimoji="1" lang="en-US" altLang="ko-Kore-KR" sz="800" baseline="30000" dirty="0"/>
              <a:t>rd </a:t>
            </a:r>
            <a:r>
              <a:rPr kumimoji="1" lang="en-US" altLang="ko-Kore-KR" sz="800" dirty="0"/>
              <a:t>token...1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</a:t>
            </a:r>
            <a:r>
              <a:rPr kumimoji="1" lang="en-US" altLang="ko-Kore-KR" sz="800" dirty="0" err="1"/>
              <a:t>S</a:t>
            </a:r>
            <a:r>
              <a:rPr kumimoji="1" lang="en-US" altLang="ko-Kore-KR" sz="800" baseline="30000" dirty="0" err="1"/>
              <a:t>th</a:t>
            </a:r>
            <a:r>
              <a:rPr kumimoji="1" lang="en-US" altLang="ko-Kore-KR" sz="800" baseline="30000" dirty="0"/>
              <a:t> </a:t>
            </a:r>
            <a:r>
              <a:rPr kumimoji="1" lang="en-US" altLang="ko-Kore-KR" sz="800" dirty="0"/>
              <a:t>token] </a:t>
            </a:r>
            <a:endParaRPr kumimoji="1" lang="ko-Kore-KR" altLang="en-US" sz="800" dirty="0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CE603EA-9196-A1AF-4DCA-305881658E9E}"/>
              </a:ext>
            </a:extLst>
          </p:cNvPr>
          <p:cNvSpPr/>
          <p:nvPr/>
        </p:nvSpPr>
        <p:spPr>
          <a:xfrm rot="16200000">
            <a:off x="5465526" y="4095865"/>
            <a:ext cx="1162972" cy="13273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86EEBE-0D4A-E599-F653-AAD62342B56F}"/>
              </a:ext>
            </a:extLst>
          </p:cNvPr>
          <p:cNvSpPr/>
          <p:nvPr/>
        </p:nvSpPr>
        <p:spPr>
          <a:xfrm>
            <a:off x="5827923" y="3461609"/>
            <a:ext cx="438176" cy="98725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BD3A5A-4FC7-A7F6-1F28-6F05DF6B883F}"/>
              </a:ext>
            </a:extLst>
          </p:cNvPr>
          <p:cNvSpPr txBox="1"/>
          <p:nvPr/>
        </p:nvSpPr>
        <p:spPr>
          <a:xfrm>
            <a:off x="3938100" y="4743717"/>
            <a:ext cx="4217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[1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2</a:t>
            </a:r>
            <a:r>
              <a:rPr kumimoji="1" lang="en-US" altLang="ko-Kore-KR" sz="800" baseline="30000" dirty="0"/>
              <a:t>nd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3</a:t>
            </a:r>
            <a:r>
              <a:rPr kumimoji="1" lang="en-US" altLang="ko-Kore-KR" sz="800" baseline="30000" dirty="0"/>
              <a:t>rd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token...</a:t>
            </a:r>
            <a:r>
              <a:rPr kumimoji="1" lang="en-US" altLang="ko-Kore-KR" sz="800" dirty="0" err="1"/>
              <a:t>C</a:t>
            </a:r>
            <a:r>
              <a:rPr kumimoji="1" lang="en-US" altLang="ko-Kore-KR" sz="800" baseline="30000" dirty="0" err="1"/>
              <a:t>th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token] </a:t>
            </a:r>
            <a:endParaRPr kumimoji="1" lang="ko-Kore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BC2690-BD81-ECB7-3879-F1EAA3EC1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54" y="1588876"/>
            <a:ext cx="2410497" cy="2775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B25A7D-7F7D-69C2-688A-DB403B05D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315" y="2075936"/>
            <a:ext cx="554600" cy="8897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60340BA-B130-8903-922B-95A0CE03EE83}"/>
              </a:ext>
            </a:extLst>
          </p:cNvPr>
          <p:cNvSpPr txBox="1"/>
          <p:nvPr/>
        </p:nvSpPr>
        <p:spPr>
          <a:xfrm>
            <a:off x="5765988" y="1390035"/>
            <a:ext cx="31704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800" dirty="0">
                <a:effectLst/>
                <a:latin typeface="+mn-ea"/>
                <a:ea typeface="+mn-ea"/>
              </a:rPr>
              <a:t>Mixer layers can be written as follows </a:t>
            </a:r>
            <a:endParaRPr lang="en" altLang="ko-Kore-KR" sz="8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49AFC2-05D2-B948-1236-D6E9395E331F}"/>
              </a:ext>
            </a:extLst>
          </p:cNvPr>
          <p:cNvSpPr/>
          <p:nvPr/>
        </p:nvSpPr>
        <p:spPr>
          <a:xfrm>
            <a:off x="6817179" y="3494313"/>
            <a:ext cx="453118" cy="138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806D0774-2BFC-8C92-5F27-B21BD2396E3E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7049861" y="2520813"/>
            <a:ext cx="360454" cy="940795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8975" y="1780417"/>
            <a:ext cx="5965754" cy="2421183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884963B-01FA-4125-AA0F-E5465FBB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82" y="4201600"/>
            <a:ext cx="4581815" cy="9087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4523794" y="4264873"/>
            <a:ext cx="3203236" cy="8454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39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8975" y="1835062"/>
            <a:ext cx="4636679" cy="1473376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097DD9D-0E4A-7BA2-8F47-83C6BA4C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82" y="4201600"/>
            <a:ext cx="4581815" cy="9087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7713068" y="4257893"/>
            <a:ext cx="1225525" cy="7674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87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51294" y="1777012"/>
            <a:ext cx="2014445" cy="118588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0072F14-F7E8-AA1A-B56B-007CBE041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82" y="4201600"/>
            <a:ext cx="4581815" cy="9087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4422569" y="4201600"/>
            <a:ext cx="4581827" cy="908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5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3743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3) </a:t>
            </a:r>
            <a:r>
              <a:rPr lang="en" altLang="ko-Kore-KR" dirty="0"/>
              <a:t>Classify by using Header</a:t>
            </a:r>
          </a:p>
          <a:p>
            <a:r>
              <a:rPr lang="en" altLang="ko-Kore-KR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DA824-09B5-D36A-74E9-2993FAF7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2463604"/>
            <a:ext cx="4166211" cy="2425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15C403-83A3-7730-7AA4-1509D0AAFA20}"/>
              </a:ext>
            </a:extLst>
          </p:cNvPr>
          <p:cNvSpPr/>
          <p:nvPr/>
        </p:nvSpPr>
        <p:spPr>
          <a:xfrm>
            <a:off x="2438463" y="3384097"/>
            <a:ext cx="1650731" cy="549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4CC8870-3F6A-E53B-C11B-5233CF2142A8}"/>
              </a:ext>
            </a:extLst>
          </p:cNvPr>
          <p:cNvSpPr/>
          <p:nvPr/>
        </p:nvSpPr>
        <p:spPr>
          <a:xfrm rot="10800000">
            <a:off x="4115547" y="3594953"/>
            <a:ext cx="382976" cy="1632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432B0-7520-1505-D96F-6112BE6C7D34}"/>
              </a:ext>
            </a:extLst>
          </p:cNvPr>
          <p:cNvSpPr txBox="1"/>
          <p:nvPr/>
        </p:nvSpPr>
        <p:spPr>
          <a:xfrm>
            <a:off x="1655966" y="1678176"/>
            <a:ext cx="513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Header</a:t>
            </a:r>
            <a:r>
              <a:rPr lang="en" altLang="ko-Kore-KR" dirty="0"/>
              <a:t> : the global average pooling layer + linear classifier</a:t>
            </a:r>
            <a:r>
              <a:rPr lang="en" altLang="ko-Kore-KR" dirty="0">
                <a:latin typeface="+mn-ea"/>
                <a:ea typeface="+mn-ea"/>
              </a:rPr>
              <a:t>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3A66DBF-269A-8FA0-ADF2-367F7061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573" y="2964839"/>
            <a:ext cx="3122386" cy="14235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66338B-9617-8533-27AA-84015BE9FCC1}"/>
              </a:ext>
            </a:extLst>
          </p:cNvPr>
          <p:cNvSpPr/>
          <p:nvPr/>
        </p:nvSpPr>
        <p:spPr>
          <a:xfrm>
            <a:off x="6078310" y="4061732"/>
            <a:ext cx="2420711" cy="3347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11D48C7-99E6-2272-7330-12E33A77CBFF}"/>
              </a:ext>
            </a:extLst>
          </p:cNvPr>
          <p:cNvSpPr/>
          <p:nvPr/>
        </p:nvSpPr>
        <p:spPr>
          <a:xfrm rot="16200000">
            <a:off x="7143749" y="4484233"/>
            <a:ext cx="289833" cy="17145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60250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722</Words>
  <Application>Microsoft Macintosh PowerPoint</Application>
  <PresentationFormat>화면 슬라이드 쇼(16:9)</PresentationFormat>
  <Paragraphs>127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NanumGothic ExtraBold</vt:lpstr>
      <vt:lpstr>Arial</vt:lpstr>
      <vt:lpstr>맑은 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김민규</cp:lastModifiedBy>
  <cp:revision>6</cp:revision>
  <dcterms:modified xsi:type="dcterms:W3CDTF">2022-05-16T12:55:28Z</dcterms:modified>
</cp:coreProperties>
</file>